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9" r:id="rId4"/>
    <p:sldId id="260" r:id="rId5"/>
    <p:sldId id="258" r:id="rId6"/>
    <p:sldId id="262" r:id="rId7"/>
    <p:sldId id="263" r:id="rId8"/>
    <p:sldId id="264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1699351"/>
            <a:ext cx="8915399" cy="1098933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2800" b="1" dirty="0" smtClean="0">
                <a:solidFill>
                  <a:srgbClr val="3333FF"/>
                </a:solidFill>
              </a:rPr>
              <a:t/>
            </a:r>
            <a:br>
              <a:rPr lang="en-US" altLang="en-US" sz="2800" b="1" dirty="0" smtClean="0">
                <a:solidFill>
                  <a:srgbClr val="3333FF"/>
                </a:solidFill>
              </a:rPr>
            </a:br>
            <a:r>
              <a:rPr lang="en-US" altLang="en-US" sz="2800" b="1" dirty="0">
                <a:solidFill>
                  <a:srgbClr val="3333FF"/>
                </a:solidFill>
              </a:rPr>
              <a:t/>
            </a:r>
            <a:br>
              <a:rPr lang="en-US" altLang="en-US" sz="2800" b="1" dirty="0">
                <a:solidFill>
                  <a:srgbClr val="3333FF"/>
                </a:solidFill>
              </a:rPr>
            </a:br>
            <a:endParaRPr lang="en-IN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3885" y="1068637"/>
            <a:ext cx="9620728" cy="5365216"/>
          </a:xfrm>
        </p:spPr>
        <p:txBody>
          <a:bodyPr>
            <a:normAutofit/>
          </a:bodyPr>
          <a:lstStyle/>
          <a:p>
            <a:pPr marL="55563" indent="-55563" algn="ctr">
              <a:lnSpc>
                <a:spcPct val="90000"/>
              </a:lnSpc>
            </a:pPr>
            <a:r>
              <a:rPr lang="en-US" altLang="en-US" sz="2400" b="1" dirty="0" smtClean="0">
                <a:solidFill>
                  <a:srgbClr val="00B0F0"/>
                </a:solidFill>
              </a:rPr>
              <a:t>Digital Computer Fundamentals </a:t>
            </a:r>
          </a:p>
          <a:p>
            <a:pPr marL="55563" indent="-55563" algn="ctr">
              <a:lnSpc>
                <a:spcPct val="90000"/>
              </a:lnSpc>
            </a:pPr>
            <a:endParaRPr lang="en-US" altLang="en-US" sz="2400" b="1" dirty="0">
              <a:solidFill>
                <a:srgbClr val="00B0F0"/>
              </a:solidFill>
            </a:endParaRPr>
          </a:p>
          <a:p>
            <a:pPr marL="55563" indent="-55563" algn="ctr">
              <a:lnSpc>
                <a:spcPct val="90000"/>
              </a:lnSpc>
            </a:pPr>
            <a:r>
              <a:rPr lang="en-US" altLang="en-US" sz="2400" b="1" dirty="0" smtClean="0">
                <a:solidFill>
                  <a:srgbClr val="00B0F0"/>
                </a:solidFill>
              </a:rPr>
              <a:t>TOPIC: LOGIC GATES</a:t>
            </a:r>
          </a:p>
          <a:p>
            <a:pPr marL="55563" indent="-55563" algn="ctr">
              <a:lnSpc>
                <a:spcPct val="90000"/>
              </a:lnSpc>
            </a:pPr>
            <a:endParaRPr lang="en-US" altLang="en-US" sz="2400" b="1" dirty="0">
              <a:solidFill>
                <a:srgbClr val="00B0F0"/>
              </a:solidFill>
            </a:endParaRPr>
          </a:p>
          <a:p>
            <a:pPr marL="55563" indent="-55563" algn="ctr">
              <a:lnSpc>
                <a:spcPct val="90000"/>
              </a:lnSpc>
            </a:pPr>
            <a:r>
              <a:rPr lang="en-US" altLang="en-US" sz="2400" b="1" dirty="0" smtClean="0">
                <a:solidFill>
                  <a:srgbClr val="00B0F0"/>
                </a:solidFill>
              </a:rPr>
              <a:t>CLASS :II </a:t>
            </a:r>
            <a:r>
              <a:rPr lang="en-US" altLang="en-US" sz="2400" b="1" dirty="0" err="1" smtClean="0">
                <a:solidFill>
                  <a:srgbClr val="00B0F0"/>
                </a:solidFill>
              </a:rPr>
              <a:t>B.Sc</a:t>
            </a:r>
            <a:r>
              <a:rPr lang="en-US" altLang="en-US" sz="2400" b="1" dirty="0" smtClean="0">
                <a:solidFill>
                  <a:srgbClr val="00B0F0"/>
                </a:solidFill>
              </a:rPr>
              <a:t> Information Technology</a:t>
            </a:r>
          </a:p>
          <a:p>
            <a:pPr marL="55563" indent="-55563" algn="ctr">
              <a:lnSpc>
                <a:spcPct val="90000"/>
              </a:lnSpc>
            </a:pPr>
            <a:endParaRPr lang="en-US" altLang="en-US" sz="2400" b="1" dirty="0">
              <a:solidFill>
                <a:srgbClr val="00B0F0"/>
              </a:solidFill>
            </a:endParaRPr>
          </a:p>
          <a:p>
            <a:pPr marL="55563" indent="-55563" algn="ctr">
              <a:lnSpc>
                <a:spcPct val="90000"/>
              </a:lnSpc>
            </a:pPr>
            <a:endParaRPr lang="en-US" altLang="en-US" sz="2400" b="1" dirty="0" smtClean="0">
              <a:solidFill>
                <a:srgbClr val="00B0F0"/>
              </a:solidFill>
            </a:endParaRPr>
          </a:p>
          <a:p>
            <a:pPr marL="55563" indent="-55563" algn="ctr">
              <a:lnSpc>
                <a:spcPct val="90000"/>
              </a:lnSpc>
            </a:pPr>
            <a:endParaRPr lang="en-US" altLang="en-US" sz="2000" dirty="0">
              <a:solidFill>
                <a:srgbClr val="00B0F0"/>
              </a:solidFill>
            </a:endParaRPr>
          </a:p>
          <a:p>
            <a:pPr marL="55563" indent="-55563" algn="ctr">
              <a:lnSpc>
                <a:spcPct val="90000"/>
              </a:lnSpc>
            </a:pPr>
            <a:r>
              <a:rPr lang="en-US" altLang="en-US" sz="2000" dirty="0" smtClean="0">
                <a:solidFill>
                  <a:srgbClr val="00B050"/>
                </a:solidFill>
              </a:rPr>
              <a:t>STAFF NAME: </a:t>
            </a:r>
            <a:r>
              <a:rPr lang="en-US" altLang="en-US" sz="2000" dirty="0" err="1" smtClean="0">
                <a:solidFill>
                  <a:srgbClr val="00B050"/>
                </a:solidFill>
              </a:rPr>
              <a:t>Ms.T.Kavitha</a:t>
            </a:r>
            <a:endParaRPr lang="en-US" altLang="en-US" sz="2000" dirty="0" smtClean="0">
              <a:solidFill>
                <a:srgbClr val="00B050"/>
              </a:solidFill>
            </a:endParaRPr>
          </a:p>
          <a:p>
            <a:pPr marL="55563" indent="-55563" algn="ctr">
              <a:lnSpc>
                <a:spcPct val="90000"/>
              </a:lnSpc>
            </a:pPr>
            <a:r>
              <a:rPr lang="en-US" altLang="en-US" sz="2000" dirty="0" smtClean="0">
                <a:solidFill>
                  <a:srgbClr val="00B050"/>
                </a:solidFill>
              </a:rPr>
              <a:t>Assistant Professor in CS</a:t>
            </a:r>
            <a:endParaRPr lang="en-US" alt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251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Truth table, Boolean expression and Logic gates | Notes, Videos, QA and  Tests | Grade 11&gt;Computer Science&gt;Logic Function and Boolean Algebra |  Kullabs"/>
          <p:cNvSpPr>
            <a:spLocks noChangeAspect="1" noChangeArrowheads="1"/>
          </p:cNvSpPr>
          <p:nvPr/>
        </p:nvSpPr>
        <p:spPr bwMode="auto">
          <a:xfrm>
            <a:off x="5697059" y="2042194"/>
            <a:ext cx="35052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2750545" y="2558887"/>
            <a:ext cx="7572260" cy="1763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Latha"/>
              </a:rPr>
              <a:t>EXCLUSIVE-NOR/Equivalence GATE: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Lath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It </a:t>
            </a:r>
            <a:r>
              <a:rPr lang="en-IN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will give a low output if one of its inputs is high but not both of them</a:t>
            </a:r>
            <a:r>
              <a:rPr lang="en-I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The 'Exclusive-NOR' gate is a circuit that does the inverse operation to the XOR gate.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The small circle represents inversion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809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Truth table, Boolean expression and Logic gates | Notes, Videos, QA and  Tests | Grade 11&gt;Computer Science&gt;Logic Function and Boolean Algebra |  Kullabs"/>
          <p:cNvSpPr>
            <a:spLocks noChangeAspect="1" noChangeArrowheads="1"/>
          </p:cNvSpPr>
          <p:nvPr/>
        </p:nvSpPr>
        <p:spPr bwMode="auto">
          <a:xfrm>
            <a:off x="5697059" y="2042194"/>
            <a:ext cx="3505200" cy="1314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3048000" y="1305342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 smtClean="0">
                <a:latin typeface="Arial" panose="020B0604020202020204" pitchFamily="34" charset="0"/>
              </a:rPr>
              <a:t>EX-OR </a:t>
            </a:r>
            <a:r>
              <a:rPr lang="en-IN" dirty="0" err="1">
                <a:latin typeface="Arial" panose="020B0604020202020204" pitchFamily="34" charset="0"/>
              </a:rPr>
              <a:t>gateThe</a:t>
            </a:r>
            <a:r>
              <a:rPr lang="en-IN" dirty="0">
                <a:latin typeface="Arial" panose="020B0604020202020204" pitchFamily="34" charset="0"/>
              </a:rPr>
              <a:t> 'Exclusive-OR' gate is a circuit which will give a high output if either, but not both, of its two inputs are high. </a:t>
            </a: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 smtClean="0">
                <a:latin typeface="Arial" panose="020B0604020202020204" pitchFamily="34" charset="0"/>
              </a:rPr>
              <a:t>An </a:t>
            </a:r>
            <a:r>
              <a:rPr lang="en-IN" dirty="0">
                <a:latin typeface="Arial" panose="020B0604020202020204" pitchFamily="34" charset="0"/>
              </a:rPr>
              <a:t>encircled plus sign ( ) is used to show the EOR operation.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4965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2800" dirty="0" smtClean="0">
                <a:solidFill>
                  <a:srgbClr val="0070C0"/>
                </a:solidFill>
              </a:rPr>
              <a:t>LOGIC GATES</a:t>
            </a:r>
            <a:r>
              <a:rPr lang="en-IN" sz="2800" dirty="0">
                <a:solidFill>
                  <a:srgbClr val="0070C0"/>
                </a:solidFill>
              </a:rPr>
              <a:t/>
            </a:r>
            <a:br>
              <a:rPr lang="en-IN" sz="2800" dirty="0">
                <a:solidFill>
                  <a:srgbClr val="0070C0"/>
                </a:solidFill>
              </a:rPr>
            </a:b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3333FF"/>
                </a:solidFill>
              </a:rPr>
              <a:t>Gate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dirty="0" smtClean="0"/>
              <a:t>                A </a:t>
            </a:r>
            <a:r>
              <a:rPr lang="en-US" altLang="en-US" dirty="0"/>
              <a:t>device that performs a basic operation on electrical </a:t>
            </a:r>
            <a:r>
              <a:rPr lang="en-US" altLang="en-US" dirty="0" smtClean="0"/>
              <a:t>signals</a:t>
            </a:r>
          </a:p>
          <a:p>
            <a:r>
              <a:rPr lang="en-IN" b="1" dirty="0">
                <a:solidFill>
                  <a:srgbClr val="3333FF"/>
                </a:solidFill>
              </a:rPr>
              <a:t>Logic</a:t>
            </a:r>
            <a:r>
              <a:rPr lang="en-IN" dirty="0"/>
              <a:t> </a:t>
            </a:r>
            <a:r>
              <a:rPr lang="en-IN" b="1" dirty="0" smtClean="0">
                <a:solidFill>
                  <a:srgbClr val="3333FF"/>
                </a:solidFill>
              </a:rPr>
              <a:t>gates</a:t>
            </a:r>
          </a:p>
          <a:p>
            <a:pPr marL="1371600" lvl="3" indent="0">
              <a:buNone/>
            </a:pPr>
            <a:r>
              <a:rPr lang="en-IN" sz="1600" dirty="0"/>
              <a:t>L</a:t>
            </a:r>
            <a:r>
              <a:rPr lang="en-IN" sz="1600" dirty="0" smtClean="0"/>
              <a:t>ogic </a:t>
            </a:r>
            <a:r>
              <a:rPr lang="en-IN" sz="1600" dirty="0"/>
              <a:t>gate is an elementary building block of a digital </a:t>
            </a:r>
            <a:r>
              <a:rPr lang="en-IN" sz="1600" dirty="0" smtClean="0"/>
              <a:t>circuit</a:t>
            </a:r>
          </a:p>
          <a:p>
            <a:pPr marL="1371600" lvl="3" indent="0">
              <a:buNone/>
            </a:pPr>
            <a:r>
              <a:rPr lang="en-IN" sz="1600" dirty="0"/>
              <a:t>Most logic gates have </a:t>
            </a:r>
            <a:r>
              <a:rPr lang="en-IN" sz="1600" dirty="0" smtClean="0"/>
              <a:t>two inputs </a:t>
            </a:r>
            <a:r>
              <a:rPr lang="en-IN" sz="1600" dirty="0"/>
              <a:t>and one </a:t>
            </a:r>
            <a:r>
              <a:rPr lang="en-IN" sz="1600" dirty="0" smtClean="0"/>
              <a:t>output</a:t>
            </a:r>
          </a:p>
          <a:p>
            <a:pPr marL="1371600" lvl="3" indent="0">
              <a:buNone/>
            </a:pPr>
            <a:r>
              <a:rPr lang="en-IN" sz="1600" dirty="0"/>
              <a:t>Logic gates are the </a:t>
            </a:r>
            <a:r>
              <a:rPr lang="en-IN" sz="1600" dirty="0" smtClean="0"/>
              <a:t>switches </a:t>
            </a:r>
            <a:r>
              <a:rPr lang="en-IN" sz="1600" dirty="0"/>
              <a:t>that turn ON or OFF depending on what the user is doing!</a:t>
            </a:r>
            <a:br>
              <a:rPr lang="en-IN" sz="1600" dirty="0"/>
            </a:br>
            <a:r>
              <a:rPr lang="en-IN" sz="1600" dirty="0"/>
              <a:t/>
            </a:r>
            <a:br>
              <a:rPr lang="en-IN" sz="1600" dirty="0"/>
            </a:br>
            <a:endParaRPr lang="en-IN" sz="1600" dirty="0"/>
          </a:p>
          <a:p>
            <a:pPr marL="1371600" lvl="3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0308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1509490"/>
          </a:xfrm>
        </p:spPr>
        <p:txBody>
          <a:bodyPr>
            <a:normAutofit/>
          </a:bodyPr>
          <a:lstStyle/>
          <a:p>
            <a:pPr algn="ctr"/>
            <a:r>
              <a:rPr lang="en-IN" dirty="0" smtClean="0"/>
              <a:t>Types of Logic Gates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There are seven different types of Gates.</a:t>
            </a:r>
          </a:p>
          <a:p>
            <a:pPr marL="0" indent="0">
              <a:buNone/>
            </a:pPr>
            <a:r>
              <a:rPr lang="en-IN" dirty="0"/>
              <a:t> </a:t>
            </a:r>
            <a:r>
              <a:rPr lang="en-IN" dirty="0" smtClean="0"/>
              <a:t>AND gate</a:t>
            </a:r>
          </a:p>
          <a:p>
            <a:pPr marL="0" indent="0">
              <a:buNone/>
            </a:pPr>
            <a:r>
              <a:rPr lang="en-IN" dirty="0" smtClean="0"/>
              <a:t>OR gate</a:t>
            </a:r>
          </a:p>
          <a:p>
            <a:pPr marL="0" indent="0">
              <a:buNone/>
            </a:pPr>
            <a:r>
              <a:rPr lang="en-IN" dirty="0" smtClean="0"/>
              <a:t>NOT gate</a:t>
            </a:r>
          </a:p>
          <a:p>
            <a:pPr marL="0" indent="0">
              <a:buNone/>
            </a:pPr>
            <a:r>
              <a:rPr lang="en-IN" dirty="0" smtClean="0"/>
              <a:t>NAND gate</a:t>
            </a:r>
          </a:p>
          <a:p>
            <a:pPr marL="0" indent="0">
              <a:buNone/>
            </a:pPr>
            <a:r>
              <a:rPr lang="en-IN" dirty="0" smtClean="0"/>
              <a:t>NOR gate</a:t>
            </a:r>
          </a:p>
          <a:p>
            <a:pPr marL="0" indent="0">
              <a:buNone/>
            </a:pPr>
            <a:r>
              <a:rPr lang="en-IN" dirty="0" smtClean="0"/>
              <a:t>Ex-OR gate</a:t>
            </a:r>
          </a:p>
          <a:p>
            <a:pPr marL="0" indent="0">
              <a:buNone/>
            </a:pPr>
            <a:r>
              <a:rPr lang="en-IN" dirty="0" smtClean="0"/>
              <a:t>Ex-NOR gate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6280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dirty="0" smtClean="0"/>
              <a:t>AND Gate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8792" y="1264555"/>
            <a:ext cx="8915400" cy="3777622"/>
          </a:xfrm>
        </p:spPr>
        <p:txBody>
          <a:bodyPr/>
          <a:lstStyle/>
          <a:p>
            <a:r>
              <a:rPr lang="en-IN" dirty="0"/>
              <a:t>The AND gate is an electronic circuit that gives a high output (1) only if all its inputs are high. </a:t>
            </a:r>
            <a:endParaRPr lang="en-IN" dirty="0" smtClean="0"/>
          </a:p>
          <a:p>
            <a:r>
              <a:rPr lang="en-IN" dirty="0" smtClean="0"/>
              <a:t>A </a:t>
            </a:r>
            <a:r>
              <a:rPr lang="en-IN" dirty="0"/>
              <a:t>dot (.) is used to show the AND operation i.e. A.B. </a:t>
            </a:r>
            <a:endParaRPr lang="en-IN" dirty="0" smtClean="0"/>
          </a:p>
          <a:p>
            <a:r>
              <a:rPr lang="en-IN" dirty="0" smtClean="0"/>
              <a:t>Bear </a:t>
            </a:r>
            <a:r>
              <a:rPr lang="en-IN" dirty="0"/>
              <a:t>in mind that this dot is sometimes omitted i.e. AB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791" y="3128791"/>
            <a:ext cx="7526557" cy="2445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270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77937" y="798589"/>
            <a:ext cx="39621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dirty="0"/>
              <a:t>NOT Gate</a:t>
            </a:r>
            <a:endParaRPr lang="en-IN" sz="2400" dirty="0"/>
          </a:p>
        </p:txBody>
      </p:sp>
      <p:sp>
        <p:nvSpPr>
          <p:cNvPr id="3" name="Rectangle 2"/>
          <p:cNvSpPr/>
          <p:nvPr/>
        </p:nvSpPr>
        <p:spPr>
          <a:xfrm>
            <a:off x="2170322" y="1497371"/>
            <a:ext cx="80129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The </a:t>
            </a:r>
            <a:r>
              <a:rPr lang="en-IN" dirty="0"/>
              <a:t>NOT gate is an electronic circuit that produces an inverted version of the input at its output. </a:t>
            </a:r>
            <a:endParaRPr lang="en-IN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It </a:t>
            </a:r>
            <a:r>
              <a:rPr lang="en-IN" dirty="0"/>
              <a:t>is also known as an inverter</a:t>
            </a:r>
            <a:r>
              <a:rPr lang="en-IN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 </a:t>
            </a:r>
            <a:r>
              <a:rPr lang="en-IN" dirty="0"/>
              <a:t>If the input variable is A, the inverted output is </a:t>
            </a:r>
            <a:r>
              <a:rPr lang="en-IN" dirty="0" smtClean="0"/>
              <a:t>known as NOT 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/>
              <a:t>This </a:t>
            </a:r>
            <a:r>
              <a:rPr lang="en-IN" dirty="0"/>
              <a:t>is also shown as A', or A with a bar over the </a:t>
            </a:r>
            <a:r>
              <a:rPr lang="en-IN" dirty="0" smtClean="0"/>
              <a:t>top.</a:t>
            </a:r>
            <a:endParaRPr lang="en-US" alt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pic>
        <p:nvPicPr>
          <p:cNvPr id="4" name="Picture 8" descr="c04f01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482" y="3488814"/>
            <a:ext cx="8534400" cy="219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41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621" y="0"/>
            <a:ext cx="8911687" cy="1280890"/>
          </a:xfrm>
        </p:spPr>
        <p:txBody>
          <a:bodyPr/>
          <a:lstStyle/>
          <a:p>
            <a:pPr algn="ctr"/>
            <a:r>
              <a:rPr lang="en-IN" dirty="0" smtClean="0"/>
              <a:t>OR Gate</a:t>
            </a:r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>
            <a:off x="2394621" y="1035710"/>
            <a:ext cx="78990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Arial" panose="020B0604020202020204" pitchFamily="34" charset="0"/>
              </a:rPr>
              <a:t>The OR gate is an electronic circuit that gives a high output (1</a:t>
            </a:r>
            <a:r>
              <a:rPr lang="en-IN" dirty="0" smtClean="0">
                <a:latin typeface="Arial" panose="020B0604020202020204" pitchFamily="34" charset="0"/>
              </a:rPr>
              <a:t>)</a:t>
            </a:r>
          </a:p>
          <a:p>
            <a:r>
              <a:rPr lang="en-IN" dirty="0" smtClean="0">
                <a:latin typeface="Arial" panose="020B0604020202020204" pitchFamily="34" charset="0"/>
              </a:rPr>
              <a:t> </a:t>
            </a:r>
            <a:r>
              <a:rPr lang="en-IN" dirty="0">
                <a:latin typeface="Arial" panose="020B0604020202020204" pitchFamily="34" charset="0"/>
              </a:rPr>
              <a:t>if one or more of its inputs are high. </a:t>
            </a: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 smtClean="0">
                <a:latin typeface="Arial" panose="020B0604020202020204" pitchFamily="34" charset="0"/>
              </a:rPr>
              <a:t>A </a:t>
            </a:r>
            <a:r>
              <a:rPr lang="en-IN" dirty="0">
                <a:latin typeface="Arial" panose="020B0604020202020204" pitchFamily="34" charset="0"/>
              </a:rPr>
              <a:t>plus (+) is used to show the OR operation</a:t>
            </a:r>
            <a:r>
              <a:rPr lang="en-IN" dirty="0" smtClean="0">
                <a:latin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/>
          </a:p>
        </p:txBody>
      </p:sp>
      <p:sp>
        <p:nvSpPr>
          <p:cNvPr id="14" name="AutoShape 22" descr="Gates, Circuits, and Boolean Algebra"/>
          <p:cNvSpPr>
            <a:spLocks noChangeAspect="1" noChangeArrowheads="1"/>
          </p:cNvSpPr>
          <p:nvPr/>
        </p:nvSpPr>
        <p:spPr bwMode="auto">
          <a:xfrm>
            <a:off x="155575" y="-579438"/>
            <a:ext cx="375285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1508" y="2214390"/>
            <a:ext cx="7271133" cy="182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18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2413338"/>
            <a:ext cx="78256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Arial" panose="020B0604020202020204" pitchFamily="34" charset="0"/>
              </a:rPr>
              <a:t>This </a:t>
            </a:r>
            <a:r>
              <a:rPr lang="en-IN" dirty="0">
                <a:latin typeface="Arial" panose="020B0604020202020204" pitchFamily="34" charset="0"/>
              </a:rPr>
              <a:t>is a NOT-AND gate which is equal to an AND gate followed by a NOT gate. </a:t>
            </a: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Arial" panose="020B0604020202020204" pitchFamily="34" charset="0"/>
              </a:rPr>
              <a:t>The </a:t>
            </a:r>
            <a:r>
              <a:rPr lang="en-IN" dirty="0">
                <a:latin typeface="Arial" panose="020B0604020202020204" pitchFamily="34" charset="0"/>
              </a:rPr>
              <a:t>outputs of all NAND gates are high if any of the inputs are low. </a:t>
            </a: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Arial" panose="020B0604020202020204" pitchFamily="34" charset="0"/>
              </a:rPr>
              <a:t>The </a:t>
            </a:r>
            <a:r>
              <a:rPr lang="en-IN" dirty="0">
                <a:latin typeface="Arial" panose="020B0604020202020204" pitchFamily="34" charset="0"/>
              </a:rPr>
              <a:t>symbol is an AND gate with a small circle on the output. The small circle represents </a:t>
            </a:r>
            <a:r>
              <a:rPr lang="en-IN" dirty="0" smtClean="0">
                <a:latin typeface="Arial" panose="020B0604020202020204" pitchFamily="34" charset="0"/>
              </a:rPr>
              <a:t>inversion.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2324558" y="1344379"/>
            <a:ext cx="9672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dirty="0">
                <a:latin typeface="Arial" panose="020B0604020202020204" pitchFamily="34" charset="0"/>
              </a:rPr>
              <a:t>NAND gate</a:t>
            </a:r>
            <a:endParaRPr lang="en-IN" sz="2400" dirty="0"/>
          </a:p>
        </p:txBody>
      </p:sp>
      <p:sp>
        <p:nvSpPr>
          <p:cNvPr id="10" name="AutoShape 8" descr="Truth table, Boolean expression and Logic gates | Notes, Videos, QA and  Tests | Grade 11&gt;Computer Science&gt;Logic Function and Boolean Algebra |  Kullabs"/>
          <p:cNvSpPr>
            <a:spLocks noChangeAspect="1" noChangeArrowheads="1"/>
          </p:cNvSpPr>
          <p:nvPr/>
        </p:nvSpPr>
        <p:spPr bwMode="auto">
          <a:xfrm>
            <a:off x="155575" y="-631825"/>
            <a:ext cx="346710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415" y="4137981"/>
            <a:ext cx="678639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248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16934" y="1709711"/>
            <a:ext cx="986560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Arial" panose="020B0604020202020204" pitchFamily="34" charset="0"/>
              </a:rPr>
              <a:t>This is a NOT-OR gate which is equal to an OR gate followed by a NOT gate. </a:t>
            </a:r>
            <a:endParaRPr lang="en-IN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Arial" panose="020B0604020202020204" pitchFamily="34" charset="0"/>
              </a:rPr>
              <a:t>The </a:t>
            </a:r>
            <a:r>
              <a:rPr lang="en-IN" dirty="0">
                <a:latin typeface="Arial" panose="020B0604020202020204" pitchFamily="34" charset="0"/>
              </a:rPr>
              <a:t>outputs of all NOR gates are low if any of the inputs are high</a:t>
            </a:r>
            <a:r>
              <a:rPr lang="en-IN" dirty="0" smtClean="0">
                <a:latin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Arial" panose="020B0604020202020204" pitchFamily="34" charset="0"/>
              </a:rPr>
              <a:t>The </a:t>
            </a:r>
            <a:r>
              <a:rPr lang="en-IN" dirty="0">
                <a:latin typeface="Arial" panose="020B0604020202020204" pitchFamily="34" charset="0"/>
              </a:rPr>
              <a:t>symbol is an OR gate with a small circle on the output. The small circle represents inversion</a:t>
            </a:r>
            <a:r>
              <a:rPr lang="en-IN" dirty="0" smtClean="0">
                <a:latin typeface="Arial" panose="020B0604020202020204" pitchFamily="34" charset="0"/>
              </a:rPr>
              <a:t>.</a:t>
            </a:r>
            <a:endParaRPr lang="en-IN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4" name="Rectangle 3"/>
          <p:cNvSpPr/>
          <p:nvPr/>
        </p:nvSpPr>
        <p:spPr>
          <a:xfrm>
            <a:off x="2368626" y="1225034"/>
            <a:ext cx="96728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dirty="0" smtClean="0">
                <a:latin typeface="Arial" panose="020B0604020202020204" pitchFamily="34" charset="0"/>
              </a:rPr>
              <a:t>NOR </a:t>
            </a:r>
            <a:r>
              <a:rPr lang="en-IN" sz="2400" dirty="0">
                <a:latin typeface="Arial" panose="020B0604020202020204" pitchFamily="34" charset="0"/>
              </a:rPr>
              <a:t>gate</a:t>
            </a:r>
            <a:endParaRPr lang="en-IN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536" y="3627715"/>
            <a:ext cx="9459821" cy="2365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16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ic Gat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549966"/>
            <a:ext cx="7772400" cy="185462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3048000" y="2656481"/>
            <a:ext cx="6096000" cy="16330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Latha"/>
              </a:rPr>
              <a:t>Exclusive-OR/ XOR GATE:</a:t>
            </a:r>
            <a:endParaRPr lang="en-IN" sz="1600" dirty="0">
              <a:latin typeface="Calibri" panose="020F0502020204030204" pitchFamily="34" charset="0"/>
              <a:ea typeface="Calibri" panose="020F0502020204030204" pitchFamily="34" charset="0"/>
              <a:cs typeface="Latha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dirty="0">
                <a:latin typeface="Times New Roman" panose="02020603050405020304" pitchFamily="18" charset="0"/>
                <a:ea typeface="Times New Roman" panose="02020603050405020304" pitchFamily="18" charset="0"/>
                <a:cs typeface="Latha"/>
              </a:rPr>
              <a:t>The 'Exclusive-OR' gate is a circuit which will give a high output if one of its inputs is high but not both of them</a:t>
            </a:r>
            <a:r>
              <a:rPr lang="en-IN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Latha"/>
              </a:rPr>
              <a:t>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Latha"/>
              </a:rPr>
              <a:t> </a:t>
            </a:r>
            <a:r>
              <a:rPr lang="en-IN" dirty="0">
                <a:latin typeface="Times New Roman" panose="02020603050405020304" pitchFamily="18" charset="0"/>
                <a:ea typeface="Times New Roman" panose="02020603050405020304" pitchFamily="18" charset="0"/>
                <a:cs typeface="Latha"/>
              </a:rPr>
              <a:t>The XOR operation is represented by an encircled plus sign. </a:t>
            </a:r>
            <a:endParaRPr lang="en-IN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Latha"/>
            </a:endParaRPr>
          </a:p>
        </p:txBody>
      </p:sp>
    </p:spTree>
    <p:extLst>
      <p:ext uri="{BB962C8B-B14F-4D97-AF65-F5344CB8AC3E}">
        <p14:creationId xmlns:p14="http://schemas.microsoft.com/office/powerpoint/2010/main" val="143753202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451</Words>
  <Application>Microsoft Office PowerPoint</Application>
  <PresentationFormat>Widescreen</PresentationFormat>
  <Paragraphs>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Century Gothic</vt:lpstr>
      <vt:lpstr>Latha</vt:lpstr>
      <vt:lpstr>Times New Roman</vt:lpstr>
      <vt:lpstr>Wingdings</vt:lpstr>
      <vt:lpstr>Wingdings 3</vt:lpstr>
      <vt:lpstr>Wisp</vt:lpstr>
      <vt:lpstr>  </vt:lpstr>
      <vt:lpstr>LOGIC GATES </vt:lpstr>
      <vt:lpstr>Types of Logic Gates</vt:lpstr>
      <vt:lpstr>AND Gate</vt:lpstr>
      <vt:lpstr>PowerPoint Presentation</vt:lpstr>
      <vt:lpstr>OR Gate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  A device that performs a basic operation on electrical signals</dc:title>
  <dc:creator>ADMIN</dc:creator>
  <cp:lastModifiedBy>student</cp:lastModifiedBy>
  <cp:revision>17</cp:revision>
  <dcterms:created xsi:type="dcterms:W3CDTF">2021-08-16T05:03:40Z</dcterms:created>
  <dcterms:modified xsi:type="dcterms:W3CDTF">2023-09-30T08:40:35Z</dcterms:modified>
</cp:coreProperties>
</file>